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3"/>
  </p:notesMasterIdLst>
  <p:handoutMasterIdLst>
    <p:handoutMasterId r:id="rId24"/>
  </p:handoutMasterIdLst>
  <p:sldIdLst>
    <p:sldId id="293" r:id="rId3"/>
    <p:sldId id="309" r:id="rId4"/>
    <p:sldId id="310" r:id="rId5"/>
    <p:sldId id="295" r:id="rId6"/>
    <p:sldId id="311" r:id="rId7"/>
    <p:sldId id="312" r:id="rId8"/>
    <p:sldId id="313" r:id="rId9"/>
    <p:sldId id="314" r:id="rId10"/>
    <p:sldId id="285" r:id="rId11"/>
    <p:sldId id="286" r:id="rId12"/>
    <p:sldId id="307" r:id="rId13"/>
    <p:sldId id="260" r:id="rId14"/>
    <p:sldId id="279" r:id="rId15"/>
    <p:sldId id="283" r:id="rId16"/>
    <p:sldId id="308" r:id="rId17"/>
    <p:sldId id="282" r:id="rId18"/>
    <p:sldId id="261" r:id="rId19"/>
    <p:sldId id="262" r:id="rId20"/>
    <p:sldId id="263" r:id="rId21"/>
    <p:sldId id="264" r:id="rId2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1FFDD5-381D-4944-85D5-FD7BD0E02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721" cy="466379"/>
          </a:xfrm>
          <a:prstGeom prst="rect">
            <a:avLst/>
          </a:prstGeom>
        </p:spPr>
        <p:txBody>
          <a:bodyPr vert="horz" lIns="88441" tIns="44220" rIns="88441" bIns="44220" rtlCol="0"/>
          <a:lstStyle>
            <a:lvl1pPr algn="l">
              <a:defRPr sz="1200"/>
            </a:lvl1pPr>
          </a:lstStyle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B6C3A-3D9A-4963-8505-235A403C55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5012" y="0"/>
            <a:ext cx="3056721" cy="466379"/>
          </a:xfrm>
          <a:prstGeom prst="rect">
            <a:avLst/>
          </a:prstGeom>
        </p:spPr>
        <p:txBody>
          <a:bodyPr vert="horz" lIns="88441" tIns="44220" rIns="88441" bIns="44220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7/25/2021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547FF-1421-4891-BC05-DF62167CC4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722"/>
            <a:ext cx="3056721" cy="466378"/>
          </a:xfrm>
          <a:prstGeom prst="rect">
            <a:avLst/>
          </a:prstGeom>
        </p:spPr>
        <p:txBody>
          <a:bodyPr vert="horz" lIns="88441" tIns="44220" rIns="88441" bIns="442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18037-9F44-4B4B-935E-A66BF11312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5012" y="8842722"/>
            <a:ext cx="3056721" cy="466378"/>
          </a:xfrm>
          <a:prstGeom prst="rect">
            <a:avLst/>
          </a:prstGeom>
        </p:spPr>
        <p:txBody>
          <a:bodyPr vert="horz" lIns="88441" tIns="44220" rIns="88441" bIns="44220" rtlCol="0" anchor="b"/>
          <a:lstStyle>
            <a:lvl1pPr algn="r">
              <a:defRPr sz="1200"/>
            </a:lvl1pPr>
          </a:lstStyle>
          <a:p>
            <a:fld id="{27141397-89C7-4F1D-B412-9B07CE131A2A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33914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721" cy="466379"/>
          </a:xfrm>
          <a:prstGeom prst="rect">
            <a:avLst/>
          </a:prstGeom>
        </p:spPr>
        <p:txBody>
          <a:bodyPr vert="horz" lIns="88441" tIns="44220" rIns="88441" bIns="442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012" y="0"/>
            <a:ext cx="3056721" cy="466379"/>
          </a:xfrm>
          <a:prstGeom prst="rect">
            <a:avLst/>
          </a:prstGeom>
        </p:spPr>
        <p:txBody>
          <a:bodyPr vert="horz" lIns="88441" tIns="44220" rIns="88441" bIns="44220" rtlCol="0"/>
          <a:lstStyle>
            <a:lvl1pPr algn="r">
              <a:defRPr sz="1200"/>
            </a:lvl1pPr>
          </a:lstStyle>
          <a:p>
            <a:r>
              <a:rPr lang="en-US"/>
              <a:t>7/25/2021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63638"/>
            <a:ext cx="4186237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441" tIns="44220" rIns="88441" bIns="442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633" y="4480621"/>
            <a:ext cx="5641998" cy="3664842"/>
          </a:xfrm>
          <a:prstGeom prst="rect">
            <a:avLst/>
          </a:prstGeom>
        </p:spPr>
        <p:txBody>
          <a:bodyPr vert="horz" lIns="88441" tIns="44220" rIns="88441" bIns="442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722"/>
            <a:ext cx="3056721" cy="466378"/>
          </a:xfrm>
          <a:prstGeom prst="rect">
            <a:avLst/>
          </a:prstGeom>
        </p:spPr>
        <p:txBody>
          <a:bodyPr vert="horz" lIns="88441" tIns="44220" rIns="88441" bIns="44220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012" y="8842722"/>
            <a:ext cx="3056721" cy="466378"/>
          </a:xfrm>
          <a:prstGeom prst="rect">
            <a:avLst/>
          </a:prstGeom>
        </p:spPr>
        <p:txBody>
          <a:bodyPr vert="horz" lIns="88441" tIns="44220" rIns="88441" bIns="44220" rtlCol="0" anchor="b"/>
          <a:lstStyle>
            <a:lvl1pPr algn="r">
              <a:defRPr sz="1200"/>
            </a:lvl1pPr>
          </a:lstStyle>
          <a:p>
            <a:fld id="{6329B823-9682-4843-84AE-B1A59DA71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39732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7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0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7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7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6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0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8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7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4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2126949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2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7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8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4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8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75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8" y="4480374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72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0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50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5" y="609606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6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7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33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5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6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2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4" y="1761074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4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0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50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72" y="1732456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8" y="1770325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8" y="1770325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44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1835261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2380144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7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4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6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0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6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50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8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9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4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8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8" y="1732456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580BE03-C3E0-4236-AA56-4BEA404D342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50" y="5883282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2" y="5883282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C26C06F-222D-41C7-8875-DABDA8360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31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430D-1C80-482E-B938-299EDED65313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DF0D5-7C56-4C03-8F32-468D14496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25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59A4309-B295-4490-9A9A-65C0202326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214307"/>
            <a:ext cx="8382000" cy="1754326"/>
          </a:xfrm>
          <a:effectLst>
            <a:outerShdw dist="35921" dir="2700000" algn="ctr" rotWithShape="0">
              <a:srgbClr val="33CCFF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Welcome Back – Part 7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Jerusalem Is Rebuilt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FA39706-078D-440B-8848-FC65BB06F5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124206"/>
            <a:ext cx="8382000" cy="437043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Ezra, </a:t>
            </a:r>
            <a:r>
              <a:rPr lang="en-US" alt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Nehemiah, </a:t>
            </a:r>
            <a:r>
              <a:rPr lang="en-US" altLang="en-US" sz="2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Esther, </a:t>
            </a:r>
            <a:r>
              <a:rPr lang="en-US" alt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Haggai</a:t>
            </a:r>
            <a:r>
              <a:rPr lang="en-US" altLang="en-US" sz="2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Zechariah,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50745"/>
            <a:ext cx="7219950" cy="1754326"/>
          </a:xfrm>
          <a:noFill/>
        </p:spPr>
        <p:txBody>
          <a:bodyPr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Background of Haggai, Ezra, Nehemiah, Zechariah, and Malachi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40008" y="2168165"/>
            <a:ext cx="7696200" cy="3340402"/>
          </a:xfrm>
        </p:spPr>
        <p:txBody>
          <a:bodyPr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Restoration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445-432 BC</a:t>
            </a:r>
            <a:r>
              <a:rPr lang="en-US" sz="2800" dirty="0"/>
              <a:t> 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Malachi writes about faithfulness to the Lord.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About 100 years after the restoration.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3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generation descendants had begun to lose sight of serving the Lord and wholehearted zeal.</a:t>
            </a:r>
          </a:p>
        </p:txBody>
      </p:sp>
    </p:spTree>
    <p:extLst>
      <p:ext uri="{BB962C8B-B14F-4D97-AF65-F5344CB8AC3E}">
        <p14:creationId xmlns:p14="http://schemas.microsoft.com/office/powerpoint/2010/main" val="21042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465838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 … “Wherein hast thou loved us?”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Malachi 1:2</a:t>
            </a:r>
          </a:p>
          <a:p>
            <a:pPr>
              <a:buNone/>
            </a:pP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 … “Wherein have we despised thy name?”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Malachi 1:6</a:t>
            </a:r>
          </a:p>
          <a:p>
            <a:pPr>
              <a:buNone/>
            </a:pP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 … “Wherein have we polluted thee?”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Malachi 1:7</a:t>
            </a:r>
          </a:p>
          <a:p>
            <a:pPr>
              <a:buNone/>
            </a:pP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 … “Wherefore?” (Why is God displeased with us?)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Malachi 2:10-14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AE36-985F-44C5-A3F0-E0DDBA9514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05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504631"/>
            <a:ext cx="8896350" cy="595137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5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 … “Wherein have we wearied him?”</a:t>
            </a:r>
            <a:r>
              <a:rPr lang="en-US" sz="3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Malachi 2:17</a:t>
            </a:r>
          </a:p>
          <a:p>
            <a:pPr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The Lord’s Answer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Ye say,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“Evil is good.”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2:17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Isaiah 5:20,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Woe unto them that call evil good, and good evil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; that put darkness for light, and light for darkness; that put bitter for sweet, and sweet for bitter!”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17:15,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“He that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justifieth the wicked, and he that condemneth the righteous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Both of them alike are an abomination to Jehovah.”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14:34,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“Righteousness exalteth a nation; But sin is a reproach to any people.”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AE36-985F-44C5-A3F0-E0DDBA9514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504631"/>
            <a:ext cx="8896350" cy="4575099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 … “Wherein have we wearied him?”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 2:17</a:t>
            </a:r>
          </a:p>
          <a:p>
            <a:pPr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The Lord’s Answer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Ye say,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“Where is the God of justice.”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2:17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evil charge against Jehovah is the opposite of His stated opposition to evil.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(cf. Deuteronomy 18:19; 25:16)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AE36-985F-44C5-A3F0-E0DDBA9514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8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3" y="504631"/>
            <a:ext cx="8710367" cy="5388655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say… “Wherein have we wearied him?”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Malachi 2:17</a:t>
            </a:r>
          </a:p>
          <a:p>
            <a:pPr marL="0" indent="0"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The Lord’s Answer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Ye say,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“Where is the God of justice?”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2:17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God’s justice is coming. But first His messenger. 3:1-5.</a:t>
            </a:r>
          </a:p>
          <a:p>
            <a:pPr lvl="2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Malachi 3:1, 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“Behold, I send my messenger, and he shall prepare the way before me.”</a:t>
            </a:r>
            <a:b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Isaiah 40:3-5; John 1:23</a:t>
            </a:r>
          </a:p>
          <a:p>
            <a:pPr lvl="2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This forward-looking vision arises in the midst of a nation that was tired of hearing prophetic messages.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AE36-985F-44C5-A3F0-E0DDBA9514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54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46407"/>
            <a:ext cx="8896350" cy="6607450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5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say… “Wherein have we wearied him?”</a:t>
            </a:r>
            <a:r>
              <a:rPr lang="en-US" sz="3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Malachi 2:17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The Lord’s Answer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Ye say,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“Where is the God of justice?”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2:17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God’s justice is coming. But first His messenger. 3:1-5.</a:t>
            </a:r>
          </a:p>
          <a:p>
            <a:pPr lvl="2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Malachi 3:1, 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the Lord, whom ye seek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will suddenly come to his temple; and the </a:t>
            </a:r>
            <a:r>
              <a:rPr lang="en-US" sz="3000" i="1" u="sng" dirty="0">
                <a:latin typeface="Arial" panose="020B0604020202020204" pitchFamily="34" charset="0"/>
                <a:cs typeface="Arial" panose="020B0604020202020204" pitchFamily="34" charset="0"/>
              </a:rPr>
              <a:t>messenger of the covenant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whom ye desire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behold, </a:t>
            </a:r>
            <a:r>
              <a:rPr lang="en-US" sz="3000" i="1" u="sng" dirty="0">
                <a:latin typeface="Arial" panose="020B0604020202020204" pitchFamily="34" charset="0"/>
                <a:cs typeface="Arial" panose="020B0604020202020204" pitchFamily="34" charset="0"/>
              </a:rPr>
              <a:t>he cometh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, saith Jehovah of hosts.”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(Isaiah 53; Romans 3:23-26;</a:t>
            </a:r>
            <a:b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cf. Hebrews 8:8; 9:15; 10:5; 13:20)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New refined priesthood. Hebrews 4:14ff; 7:26; 1 Peter 2:5,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AE36-985F-44C5-A3F0-E0DDBA9514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06" y="448069"/>
            <a:ext cx="8841067" cy="5960093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say… “Wherein have we wearied him?”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 2:17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The Lord’s Answer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Ye say,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“Where is the God of justice?”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2:17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He will punish ALL the wicked and bless the faithful remnant. 3:6; 2 Peter 3:9</a:t>
            </a:r>
          </a:p>
          <a:p>
            <a:pPr lvl="2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Principle has always been true.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Deuteronomy 30:1-10; Ezekiel 18:23;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cf. Habakkuk 1:2-4; Psalms 74:1-14</a:t>
            </a:r>
          </a:p>
          <a:p>
            <a:pPr lvl="2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The reward for the righteous is </a:t>
            </a:r>
            <a:r>
              <a:rPr lang="en-US" sz="2700" i="1" dirty="0">
                <a:latin typeface="Arial" panose="020B0604020202020204" pitchFamily="34" charset="0"/>
                <a:cs typeface="Arial" panose="020B0604020202020204" pitchFamily="34" charset="0"/>
              </a:rPr>
              <a:t>“reserved in heaven” and “ready to be revealed in the last time”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(1 Peter 1:4-5).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AE36-985F-44C5-A3F0-E0DDBA9514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1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44" y="533400"/>
            <a:ext cx="8709088" cy="5544595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5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 … “Wherein shall we return?”</a:t>
            </a:r>
            <a:r>
              <a:rPr lang="en-US" sz="3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 3:7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The Lord’s Answer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Keep my ordinances.”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3:7</a:t>
            </a:r>
          </a:p>
          <a:p>
            <a:pPr lvl="1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Days of Noah. Genesis 6:3; 1 Peter 3:20</a:t>
            </a:r>
          </a:p>
          <a:p>
            <a:pPr lvl="1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Moses warned. Deuteronomy 4, 8, 28-30</a:t>
            </a:r>
          </a:p>
          <a:p>
            <a:pPr lvl="1"/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Joshua warned. Joshua 23:14ff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 have not kept my ordinances.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cf. Nehemiah 13; Malachi 1-2;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Zechariah 1:3-4; cf. 2 John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AE36-985F-44C5-A3F0-E0DDBA9514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5" y="146111"/>
            <a:ext cx="8896350" cy="6617196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 … “Wherein have we robbed thee?”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Malachi 3:8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The Lord’s Answer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 tithes and offerings. 3:8;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cf. Leviticus 27:30-33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God is not so destitute that He needs tithes and offerings to maintain Himself (Psalms 50:7-15).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“Prove me now …”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3:10-12; </a:t>
            </a:r>
            <a:b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Corinthians 16:1-3; 2 Corinthians 8-9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Psalms 37:25,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 have been young, and now am old; yet have I not seen the righteous forsaken, nor his seed begging bread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AE36-985F-44C5-A3F0-E0DDBA9514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40970"/>
            <a:ext cx="8620125" cy="6346353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 say … “What have we spoken against thee?”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Malachi 3:13-14</a:t>
            </a:r>
          </a:p>
          <a:p>
            <a:pPr>
              <a:buNone/>
            </a:pP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The Lord’s Answer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Ye say: 3:14 NOTE: 1:7, 12-13; 2:17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vain to serve God.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profit is it that we have kept His charge?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have walked mournfully.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tempt God, and escape.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Remnant: Distinction, makes a difference. 3:16ff;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Psalms 37:7-9;</a:t>
            </a:r>
            <a:b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cf. 2 Corinthians 4:16-18;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Corinthians 15:58; 2 Thessalonians 1:7-9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AE36-985F-44C5-A3F0-E0DDBA9514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13">
            <a:extLst>
              <a:ext uri="{FF2B5EF4-FFF2-40B4-BE49-F238E27FC236}">
                <a16:creationId xmlns:a16="http://schemas.microsoft.com/office/drawing/2014/main" id="{23227FF4-2DBF-4A05-85B1-3BDAB8BBF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57200"/>
            <a:ext cx="1295400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465" name="Rectangle 2">
            <a:extLst>
              <a:ext uri="{FF2B5EF4-FFF2-40B4-BE49-F238E27FC236}">
                <a16:creationId xmlns:a16="http://schemas.microsoft.com/office/drawing/2014/main" id="{2112519C-CF0C-4423-8C6B-4A045EC12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0302"/>
            <a:ext cx="7239000" cy="830997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Captives Free to Return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A4DD3A0-682A-4255-BB95-33568EEAC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5413790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Israelites stayed where they were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been almost 200 years since the first captives have been taken from Israel. </a:t>
            </a:r>
            <a:b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722 BC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recent captives have been gone 50 years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built homes and were content</a:t>
            </a:r>
            <a:b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their choice whether to return or not.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Permission to go home included all the tribes of the Israelites. Ezra 1:3</a:t>
            </a:r>
          </a:p>
        </p:txBody>
      </p:sp>
      <p:sp>
        <p:nvSpPr>
          <p:cNvPr id="19464" name="WordArt 11">
            <a:extLst>
              <a:ext uri="{FF2B5EF4-FFF2-40B4-BE49-F238E27FC236}">
                <a16:creationId xmlns:a16="http://schemas.microsoft.com/office/drawing/2014/main" id="{0A6997AF-4CCF-40A2-BFC7-3840A29256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467600" y="576269"/>
            <a:ext cx="1143000" cy="338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317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536 BC</a:t>
            </a:r>
          </a:p>
        </p:txBody>
      </p:sp>
      <p:cxnSp>
        <p:nvCxnSpPr>
          <p:cNvPr id="19466" name="Straight Connector 12">
            <a:extLst>
              <a:ext uri="{FF2B5EF4-FFF2-40B4-BE49-F238E27FC236}">
                <a16:creationId xmlns:a16="http://schemas.microsoft.com/office/drawing/2014/main" id="{62406380-C0E0-405A-8C3F-D6FD3D2743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67" y="914400"/>
            <a:ext cx="8562975" cy="2436564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Conclusion: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Remember the law of Moses.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cf. Deuteronomy 4:1-9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Elijah will come. cf. 3:1; Matthew 11:14; Mark 9:11-13; Luke 1:17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6AE36-985F-44C5-A3F0-E0DDBA9514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256" y="361754"/>
            <a:ext cx="8823488" cy="1200329"/>
          </a:xfr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Background of Haggai, Ezra, Nehemiah, Zechariah, and Malachi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41402" y="1668541"/>
            <a:ext cx="8842342" cy="5001369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b="1" dirty="0"/>
              <a:t>Captivity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/>
              <a:t>606 BC – First captives taken by Nebuchadnezzar.</a:t>
            </a:r>
            <a:br>
              <a:rPr lang="en-US" sz="2900" dirty="0"/>
            </a:br>
            <a:r>
              <a:rPr lang="en-US" sz="2900" dirty="0"/>
              <a:t>Daniel 1:1-2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/>
              <a:t>597 BC – Second Group (10,000) taken to Babylon.</a:t>
            </a:r>
            <a:br>
              <a:rPr lang="en-US" sz="2900" dirty="0"/>
            </a:br>
            <a:r>
              <a:rPr lang="en-US" sz="2900" dirty="0"/>
              <a:t>2 Kings 24:10-16; Ezekiel 1:1-3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>
                <a:solidFill>
                  <a:srgbClr val="FFFF00"/>
                </a:solidFill>
              </a:rPr>
              <a:t>586 BC – Jerusalem falls, temple destroyed.</a:t>
            </a:r>
            <a:br>
              <a:rPr lang="en-US" sz="2900" dirty="0">
                <a:solidFill>
                  <a:srgbClr val="FFFF00"/>
                </a:solidFill>
              </a:rPr>
            </a:br>
            <a:r>
              <a:rPr lang="en-US" sz="2900" dirty="0">
                <a:solidFill>
                  <a:srgbClr val="FFFF00"/>
                </a:solidFill>
              </a:rPr>
              <a:t>2 Kings 25:1-21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900" dirty="0"/>
              <a:t>539 BC – Babylon falls to Medes and Persians.</a:t>
            </a:r>
            <a:br>
              <a:rPr lang="en-US" sz="2900" dirty="0"/>
            </a:br>
            <a:r>
              <a:rPr lang="en-US" sz="2900" dirty="0"/>
              <a:t>Daniel 5: 25ff; Isaiah 44:27-45:1-4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 dirty="0"/>
              <a:t>Ecclesiastes 7:14 says, </a:t>
            </a:r>
            <a:r>
              <a:rPr lang="en-US" sz="2900" i="1" dirty="0"/>
              <a:t>“In the day of prosperity be joyful, and in the day of adversity consider.”</a:t>
            </a:r>
            <a:endParaRPr lang="en-US" sz="2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>
            <a:extLst>
              <a:ext uri="{FF2B5EF4-FFF2-40B4-BE49-F238E27FC236}">
                <a16:creationId xmlns:a16="http://schemas.microsoft.com/office/drawing/2014/main" id="{0C1BEC90-4C0D-4FB5-B6F0-BF2AAD3C7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 Is Rebuilt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7B64C6-A6D5-425A-903B-487B344817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2000" cy="830997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Persia now controls all the territories once held by Assyrian and Babylonian empires</a:t>
            </a:r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id="{254BD7CF-A55C-49DF-A7F0-8DD7A0967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1" y="2028831"/>
            <a:ext cx="88487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1" name="Straight Connector 11">
            <a:extLst>
              <a:ext uri="{FF2B5EF4-FFF2-40B4-BE49-F238E27FC236}">
                <a16:creationId xmlns:a16="http://schemas.microsoft.com/office/drawing/2014/main" id="{652FB279-BF75-443F-AC16-F836BE20DF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2">
            <a:extLst>
              <a:ext uri="{FF2B5EF4-FFF2-40B4-BE49-F238E27FC236}">
                <a16:creationId xmlns:a16="http://schemas.microsoft.com/office/drawing/2014/main" id="{9EC86D61-9EF6-43D1-A788-259AADDEA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of Palestine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00296B5-AC3B-41A0-9D61-28C00FBCB2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4970591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profited from the Jews’ absence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Adversaries: </a:t>
            </a:r>
            <a:r>
              <a:rPr lang="en-US" alt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Samaritans,</a:t>
            </a:r>
            <a:r>
              <a:rPr lang="en-US" alt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Ammonites,</a:t>
            </a:r>
            <a:r>
              <a:rPr lang="en-US" altLang="en-US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Edomites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Nomadic tribes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moved into and nearer the fertile lands</a:t>
            </a:r>
          </a:p>
          <a:p>
            <a:pPr marL="450000" lvl="1" indent="0" eaLnBrk="1" hangingPunct="1">
              <a:buNone/>
            </a:pPr>
            <a:endParaRPr lang="en-US" alt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Samaritans desired to help build the temple. Ezra 4:1ff;Nehemiah 2:17ff;</a:t>
            </a:r>
            <a:b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cf. 2 Kings 17:32.</a:t>
            </a:r>
          </a:p>
          <a:p>
            <a:pPr lvl="1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Jews accused of treason. Ezra 4:6ff; 11ff</a:t>
            </a:r>
          </a:p>
        </p:txBody>
      </p:sp>
      <p:cxnSp>
        <p:nvCxnSpPr>
          <p:cNvPr id="23560" name="Straight Connector 10">
            <a:extLst>
              <a:ext uri="{FF2B5EF4-FFF2-40B4-BE49-F238E27FC236}">
                <a16:creationId xmlns:a16="http://schemas.microsoft.com/office/drawing/2014/main" id="{7904CF02-A941-40E4-89CD-476A8AB9C3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110" y="75333"/>
            <a:ext cx="8814062" cy="1754326"/>
          </a:xfr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“three returns” in Ezra and Nehemiah and Background of Haggai and Nehemiah – Ezra 1-6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110" y="1750089"/>
            <a:ext cx="8814062" cy="5078313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b="1" u="sng" dirty="0">
                <a:latin typeface="Arial" panose="020B0604020202020204" pitchFamily="34" charset="0"/>
                <a:cs typeface="Arial" panose="020B0604020202020204" pitchFamily="34" charset="0"/>
              </a:rPr>
              <a:t>Restoration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536 BC – </a:t>
            </a: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Cyrus</a:t>
            </a:r>
            <a:r>
              <a:rPr lang="en-US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issues a decree (538) for the Jews to go back to Jerusalem; after 70 years. </a:t>
            </a:r>
            <a:br>
              <a:rPr lang="en-US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(cf. Jeremiah 25:11; 29:10-14)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700" u="sng" dirty="0">
                <a:latin typeface="Arial" panose="020B0604020202020204" pitchFamily="34" charset="0"/>
                <a:cs typeface="Arial" panose="020B0604020202020204" pitchFamily="34" charset="0"/>
              </a:rPr>
              <a:t>Almost 50,000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return under the leadership of Zerubbabel (2 Chronicles 36:21-23; Ezra 1; 2:64-65)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520-516 BC – The temple is completed.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Ezra 6:15; cf. Ezra 3:10ff; cf. Haggai 2:3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457 BC – Ezra led a second remnant of </a:t>
            </a:r>
            <a:r>
              <a:rPr lang="en-US" sz="2700" u="sng" dirty="0">
                <a:latin typeface="Arial" panose="020B0604020202020204" pitchFamily="34" charset="0"/>
                <a:cs typeface="Arial" panose="020B0604020202020204" pitchFamily="34" charset="0"/>
              </a:rPr>
              <a:t>2,058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Jews to Jerusalem. Ezra 8:1-34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444 BC – Nehemiah lead a third remnant back. 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Nehemiah 2</a:t>
            </a:r>
          </a:p>
        </p:txBody>
      </p: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FD292C13-4710-435C-B7DB-5DEAE7B0E3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828800"/>
            <a:ext cx="8229600" cy="0"/>
          </a:xfrm>
          <a:prstGeom prst="line">
            <a:avLst/>
          </a:prstGeom>
          <a:noFill/>
          <a:ln w="38100" algn="ctr">
            <a:solidFill>
              <a:sysClr val="window" lastClr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9554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2">
            <a:extLst>
              <a:ext uri="{FF2B5EF4-FFF2-40B4-BE49-F238E27FC236}">
                <a16:creationId xmlns:a16="http://schemas.microsoft.com/office/drawing/2014/main" id="{AC0617C5-F5E9-4E20-AF81-3ECE594BC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4135"/>
            <a:ext cx="8534400" cy="923330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Back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4A32ADB-84C1-44AF-8534-ECD5A152DA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2736134"/>
          </a:xfrm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Esther</a:t>
            </a:r>
            <a:r>
              <a:rPr lang="en-US" sz="2800" dirty="0">
                <a:solidFill>
                  <a:schemeClr val="tx1"/>
                </a:solidFill>
              </a:rPr>
              <a:t> –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place approximately between chapters 6 and 7 of the book of Ezra.</a:t>
            </a:r>
          </a:p>
          <a:p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Haggai</a:t>
            </a:r>
            <a:r>
              <a:rPr lang="en-US" sz="2800" dirty="0">
                <a:solidFill>
                  <a:schemeClr val="tx1"/>
                </a:solidFill>
              </a:rPr>
              <a:t> – </a:t>
            </a:r>
            <a:r>
              <a:rPr lang="en-US" alt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Your Ways</a:t>
            </a:r>
            <a:r>
              <a:rPr lang="en-US" alt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Nehemiah</a:t>
            </a:r>
            <a:r>
              <a:rPr lang="en-US" sz="2800" dirty="0">
                <a:solidFill>
                  <a:schemeClr val="tx1"/>
                </a:solidFill>
              </a:rPr>
              <a:t> –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Man Of Action</a:t>
            </a:r>
          </a:p>
          <a:p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Malachi</a:t>
            </a:r>
            <a:r>
              <a:rPr lang="en-US" sz="2800" dirty="0">
                <a:solidFill>
                  <a:schemeClr val="tx1"/>
                </a:solidFill>
              </a:rPr>
              <a:t> –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He Be Heard Today?</a:t>
            </a:r>
          </a:p>
        </p:txBody>
      </p:sp>
      <p:cxnSp>
        <p:nvCxnSpPr>
          <p:cNvPr id="40968" name="Straight Connector 14">
            <a:extLst>
              <a:ext uri="{FF2B5EF4-FFF2-40B4-BE49-F238E27FC236}">
                <a16:creationId xmlns:a16="http://schemas.microsoft.com/office/drawing/2014/main" id="{C0FD19F0-A165-4877-AD75-0F4B7B589D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27743"/>
            <a:ext cx="7219950" cy="1200329"/>
          </a:xfrm>
          <a:noFill/>
        </p:spPr>
        <p:txBody>
          <a:bodyPr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445-432 BC</a:t>
            </a:r>
            <a:r>
              <a:rPr lang="en-US" sz="4000" dirty="0"/>
              <a:t> 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Malachi writes about faithfulness to the Lord.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2548" y="1706249"/>
            <a:ext cx="8908330" cy="4832092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Restoration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About 100 years after the restoration.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generation descendants had begun to lose sight of serving the Lord and wholehearted zeal.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Worship was in decay, priests were careless regarding sacrifices. (1:6-8, 13; 2:9)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Tithing had been neglected. (3:9-10)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Indifference and skepticism characterized the nation as a whole. (3:14; 2:17)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Divorce and intermarriage with the Gentile women was common. (2:11-16)</a:t>
            </a:r>
          </a:p>
        </p:txBody>
      </p:sp>
    </p:spTree>
    <p:extLst>
      <p:ext uri="{BB962C8B-B14F-4D97-AF65-F5344CB8AC3E}">
        <p14:creationId xmlns:p14="http://schemas.microsoft.com/office/powerpoint/2010/main" val="228862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5637"/>
            <a:ext cx="7772400" cy="1754326"/>
          </a:xfrm>
        </p:spPr>
        <p:txBody>
          <a:bodyPr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Would Malachi Be Heard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6AE36-985F-44C5-A3F0-E0DDBA951434}" type="slidenum">
              <a:rPr lang="en-US">
                <a:solidFill>
                  <a:prstClr val="white">
                    <a:tint val="75000"/>
                  </a:prstClr>
                </a:solidFill>
                <a:latin typeface="Calibri" panose="020F0502020204030204"/>
              </a:rPr>
              <a:pPr/>
              <a:t>9</a:t>
            </a:fld>
            <a:endParaRPr lang="en-US">
              <a:solidFill>
                <a:prstClr val="white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57366-C907-4720-8E65-8018781AA156}"/>
              </a:ext>
            </a:extLst>
          </p:cNvPr>
          <p:cNvSpPr txBox="1"/>
          <p:nvPr/>
        </p:nvSpPr>
        <p:spPr>
          <a:xfrm>
            <a:off x="3657600" y="4090345"/>
            <a:ext cx="1553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35668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eme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4" id="{99C12949-1A7A-49A1-BD6C-17D23740E918}" vid="{F4747419-8DBD-46FB-8F69-DCE54C9EDB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1364</Words>
  <Application>Microsoft Office PowerPoint</Application>
  <PresentationFormat>On-screen Show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Calisto MT</vt:lpstr>
      <vt:lpstr>Wingdings 2</vt:lpstr>
      <vt:lpstr>Slate</vt:lpstr>
      <vt:lpstr>Theme4</vt:lpstr>
      <vt:lpstr>Welcome Back – Part 7 Jerusalem Is Rebuilt</vt:lpstr>
      <vt:lpstr>Captives Free to Return</vt:lpstr>
      <vt:lpstr>Background of Haggai, Ezra, Nehemiah, Zechariah, and Malachi</vt:lpstr>
      <vt:lpstr>Jerusalem Is Rebuilt</vt:lpstr>
      <vt:lpstr>The People of Palestine</vt:lpstr>
      <vt:lpstr>The “three returns” in Ezra and Nehemiah and Background of Haggai and Nehemiah – Ezra 1-6</vt:lpstr>
      <vt:lpstr>Welcome Back</vt:lpstr>
      <vt:lpstr>445-432 BC – Malachi writes about faithfulness to the Lord.</vt:lpstr>
      <vt:lpstr>Would Malachi Be Heard Today?</vt:lpstr>
      <vt:lpstr>Background of Haggai, Ezra, Nehemiah, Zechariah, and Malachi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(Part 7)</dc:title>
  <dc:creator>Micky Galloway</dc:creator>
  <cp:lastModifiedBy>Richard Lidh</cp:lastModifiedBy>
  <cp:revision>5</cp:revision>
  <cp:lastPrinted>2021-07-24T20:02:07Z</cp:lastPrinted>
  <dcterms:created xsi:type="dcterms:W3CDTF">2021-07-24T19:00:52Z</dcterms:created>
  <dcterms:modified xsi:type="dcterms:W3CDTF">2021-07-24T20:02:14Z</dcterms:modified>
</cp:coreProperties>
</file>